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Heebo Light" pitchFamily="2" charset="-79"/>
      <p:regular r:id="rId12"/>
    </p:embeddedFont>
    <p:embeddedFont>
      <p:font typeface="Montserrat" pitchFamily="2" charset="0"/>
      <p:regular r:id="rId13"/>
      <p:bold r:id="rId14"/>
      <p:italic r:id="rId15"/>
      <p:boldItalic r:id="rId16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7" d="100"/>
          <a:sy n="87" d="100"/>
        </p:scale>
        <p:origin x="13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62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Krazher220-Ceo/STEAMhistor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BE35B0-87A5-226E-F537-B90C0995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180" y="0"/>
            <a:ext cx="14739580" cy="822960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4838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🌍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Социальная сфера Казахстана (1965-1985)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8017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STEAM компонент. Максимальный балл: 46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9888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Автор: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Кабдуалы Алихан, 9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</a:t>
            </a: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b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en-US" sz="175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Школа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КГУ «Школа-лицей №1» города Костаная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999E61-24A5-AD5B-6026-AAFBE60C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180" y="0"/>
            <a:ext cx="14739580" cy="822960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1983"/>
            <a:ext cx="7560707" cy="21282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🔬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Science — Демографические изменения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8047" y="3089434"/>
            <a:ext cx="7560707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Период 1965-1985 гг. ознаменовался значительными демографическими трансформациями в Казахской ССР, отражающими процессы индустриализации и урбанизации.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78047" y="4542711"/>
            <a:ext cx="2331720" cy="746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16.2M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78047" y="5571649"/>
            <a:ext cx="233172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Население в 1985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78047" y="6414016"/>
            <a:ext cx="233172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Рост с 12.1 млн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92421" y="4542711"/>
            <a:ext cx="2331839" cy="746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57%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892421" y="5571649"/>
            <a:ext cx="233183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Урбанизация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892421" y="6060638"/>
            <a:ext cx="233183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Увеличение с 42%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506914" y="4542711"/>
            <a:ext cx="2331839" cy="746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23.5‰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506914" y="5571649"/>
            <a:ext cx="233183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Рождаемость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506914" y="6060638"/>
            <a:ext cx="233183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Снижение с 32.5‰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78047" y="7030403"/>
            <a:ext cx="7560707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Миграция из сельской местности в города стала ведущим демографическим процессом периода.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6E8B5F-5EC0-C33D-2133-723B1799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180" y="0"/>
            <a:ext cx="14739580" cy="822960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54" y="491847"/>
            <a:ext cx="7902893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💻</a:t>
            </a: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Technology — Карта социальной инфраструктуры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0554" y="1865709"/>
            <a:ext cx="7902893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Развитие социальной инфраструктуры охватило пять ключевых городов, где строились новые учреждения здравоохранения, образования, культуры и спорта.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20554" y="2632353"/>
            <a:ext cx="7902893" cy="1036796"/>
          </a:xfrm>
          <a:prstGeom prst="roundRect">
            <a:avLst>
              <a:gd name="adj" fmla="val 718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05458" y="2817257"/>
            <a:ext cx="221634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Алма-Ата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05458" y="3200638"/>
            <a:ext cx="753308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Университеты, театр, клиники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20554" y="3846433"/>
            <a:ext cx="7902893" cy="1036796"/>
          </a:xfrm>
          <a:prstGeom prst="roundRect">
            <a:avLst>
              <a:gd name="adj" fmla="val 718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5458" y="4031337"/>
            <a:ext cx="221634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Караганда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05458" y="4414718"/>
            <a:ext cx="753308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Жилые районы, больницы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20554" y="5060513"/>
            <a:ext cx="7902893" cy="1036796"/>
          </a:xfrm>
          <a:prstGeom prst="roundRect">
            <a:avLst>
              <a:gd name="adj" fmla="val 718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05458" y="5245418"/>
            <a:ext cx="221634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Павлодар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05458" y="5628799"/>
            <a:ext cx="753308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Школы, спортивные комплексы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20554" y="6274594"/>
            <a:ext cx="7902893" cy="1036796"/>
          </a:xfrm>
          <a:prstGeom prst="roundRect">
            <a:avLst>
              <a:gd name="adj" fmla="val 718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5458" y="6459498"/>
            <a:ext cx="221634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Кокшетау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805458" y="6842879"/>
            <a:ext cx="753308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Дома культуры, музеи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20554" y="7510820"/>
            <a:ext cx="79028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119 объектов инфраструктуры</a:t>
            </a: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— университеты, театры, больницы, школы, учреждения культуры и спорта.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646E2B1-0C30-6402-A3D6-5DAE0911B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180" y="0"/>
            <a:ext cx="14739580" cy="822960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79133" y="638175"/>
            <a:ext cx="12145089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⚙️</a:t>
            </a: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Engineering — Проект «Город будущего 1985»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133" y="1640205"/>
            <a:ext cx="13272135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Комплексное планирование городского пространства включало оптимизацию функциональных зон и внедрение современных систем жилищно-коммунального хозяйства.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275999" y="3202900"/>
            <a:ext cx="2425541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Жилая зона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79133" y="3622358"/>
            <a:ext cx="402240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40% территории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529" y="2479477"/>
            <a:ext cx="4645223" cy="46452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854660" y="3664982"/>
            <a:ext cx="290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9928741" y="2791658"/>
            <a:ext cx="2425541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Промышленная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928741" y="3211116"/>
            <a:ext cx="402252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15% территории</a:t>
            </a:r>
            <a:endParaRPr lang="en-US" sz="15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529" y="2479477"/>
            <a:ext cx="4645223" cy="46452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2388" y="3074313"/>
            <a:ext cx="290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10025777" y="4436983"/>
            <a:ext cx="2425541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Транспортная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10025777" y="4856440"/>
            <a:ext cx="392549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20% территории</a:t>
            </a:r>
            <a:endParaRPr lang="en-US" sz="15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529" y="2479477"/>
            <a:ext cx="4645223" cy="464522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795742" y="4620578"/>
            <a:ext cx="290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1"/>
          <p:cNvSpPr/>
          <p:nvPr/>
        </p:nvSpPr>
        <p:spPr>
          <a:xfrm>
            <a:off x="9928741" y="6082427"/>
            <a:ext cx="2425541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Рекреационная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928741" y="6501884"/>
            <a:ext cx="402252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15% территории</a:t>
            </a:r>
            <a:endParaRPr lang="en-US" sz="15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529" y="2479477"/>
            <a:ext cx="4645223" cy="464522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72388" y="6166842"/>
            <a:ext cx="290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50" dirty="0"/>
          </a:p>
        </p:txBody>
      </p:sp>
      <p:sp>
        <p:nvSpPr>
          <p:cNvPr id="20" name="Text 14"/>
          <p:cNvSpPr/>
          <p:nvPr/>
        </p:nvSpPr>
        <p:spPr>
          <a:xfrm>
            <a:off x="2237184" y="5671066"/>
            <a:ext cx="2464356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Административная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679133" y="6090523"/>
            <a:ext cx="402240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10% территории</a:t>
            </a:r>
            <a:endParaRPr lang="en-US" sz="15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2529" y="2479477"/>
            <a:ext cx="4645223" cy="464522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854660" y="5576173"/>
            <a:ext cx="2902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250" dirty="0"/>
          </a:p>
        </p:txBody>
      </p:sp>
      <p:sp>
        <p:nvSpPr>
          <p:cNvPr id="24" name="Text 17"/>
          <p:cNvSpPr/>
          <p:nvPr/>
        </p:nvSpPr>
        <p:spPr>
          <a:xfrm>
            <a:off x="679133" y="7342942"/>
            <a:ext cx="13272135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Многоэтажные панельные дома, центральное отопление, метрополитен, озеленение — ключевые элементы современного города.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4E1ADE-75B6-1FE2-7C84-5489F148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180" y="0"/>
            <a:ext cx="14739580" cy="822960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1826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🎨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Art — Коллаж «Мой дом в 1970-х»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371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Интерьер советского жилища отражал эпоху: деревянная мебель, ковры на стенах, телевизор как центральный элемент семейного быта, теплая гамма цветов.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07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Мебель и декор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1889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Диваны и кресла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311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Деревянные столы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0733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Ковры и картины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51557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Декоративные вазы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607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Техника и быт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51889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Телевизор «Орленок»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6311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Радиоприемник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0733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Проигрыватель пластинок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651557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Швейная машинка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621819-94B1-A142-C0E3-3B7E62B72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180" y="0"/>
            <a:ext cx="14739580" cy="822960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77322" y="375047"/>
            <a:ext cx="8952190" cy="426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📊</a:t>
            </a: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Mathematics — Урбанизация: цифры и расчеты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7322" y="1074063"/>
            <a:ext cx="13675757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Математический анализ процесса урбанизации показывает значительное изменение пропорций городского и сельского населения за два десятилетия.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22" y="1445657"/>
            <a:ext cx="9880881" cy="523756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113734" y="7087314"/>
            <a:ext cx="136327" cy="136327"/>
          </a:xfrm>
          <a:prstGeom prst="roundRect">
            <a:avLst>
              <a:gd name="adj" fmla="val 13415"/>
            </a:avLst>
          </a:prstGeom>
          <a:solidFill>
            <a:srgbClr val="7945DE"/>
          </a:solidFill>
          <a:ln/>
        </p:spPr>
      </p:sp>
      <p:sp>
        <p:nvSpPr>
          <p:cNvPr id="6" name="Text 3"/>
          <p:cNvSpPr/>
          <p:nvPr/>
        </p:nvSpPr>
        <p:spPr>
          <a:xfrm>
            <a:off x="5311020" y="7087314"/>
            <a:ext cx="1654493" cy="13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Городское население (%)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7117913" y="7087314"/>
            <a:ext cx="136327" cy="136327"/>
          </a:xfrm>
          <a:prstGeom prst="roundRect">
            <a:avLst>
              <a:gd name="adj" fmla="val 13415"/>
            </a:avLst>
          </a:prstGeom>
          <a:solidFill>
            <a:srgbClr val="B497ED"/>
          </a:solidFill>
          <a:ln/>
        </p:spPr>
      </p:sp>
      <p:sp>
        <p:nvSpPr>
          <p:cNvPr id="8" name="Text 5"/>
          <p:cNvSpPr/>
          <p:nvPr/>
        </p:nvSpPr>
        <p:spPr>
          <a:xfrm>
            <a:off x="7315200" y="7087314"/>
            <a:ext cx="1578650" cy="13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Сельское население (%)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03835" y="7649885"/>
            <a:ext cx="13675757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Соотношение сельского к городскому населению снизилось с 1.5 (1960) до 0.75 (1985) — уменьшение на </a:t>
            </a:r>
            <a:r>
              <a:rPr lang="en-US" sz="1050" b="1" dirty="0">
                <a:solidFill>
                  <a:srgbClr val="000000"/>
                </a:solidFill>
                <a:highlight>
                  <a:srgbClr val="C49F8C"/>
                </a:highlight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49.7%</a:t>
            </a: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что демонстрирует масштабность урбанизационных процессов.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FDAF14-7402-CC9B-69DD-00025EA0F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180" y="0"/>
            <a:ext cx="14739580" cy="822960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220278"/>
            <a:ext cx="6986468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👤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Об авторе и проекте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7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Сделал </a:t>
            </a:r>
            <a:r>
              <a:rPr lang="en-US" sz="220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проек</a:t>
            </a:r>
            <a:r>
              <a:rPr lang="ru-RU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66125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Кабдуалы Алихан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Класс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9 ДКГУ «Школа-лицей №1»г. Костаная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28655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Проект интегрирует историческое исследование с современными цифровыми технологиями для комплексного анализа социальных трансформаций периода 1965-1985 гг.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F90193D-02F2-E1CB-72D2-E4A59F1D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180" y="0"/>
            <a:ext cx="14739580" cy="822960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84823" y="401003"/>
            <a:ext cx="8215908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📋</a:t>
            </a:r>
            <a:r>
              <a:rPr lang="en-US" sz="2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STEAM рабочий лист — Структура проекта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4823" y="1118592"/>
            <a:ext cx="13660755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Проект организован по пяти дисциплинарным направлениям STEAM с четким распределением баллов и форм работы.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84823" y="1496139"/>
            <a:ext cx="13660755" cy="1089065"/>
          </a:xfrm>
          <a:prstGeom prst="roundRect">
            <a:avLst>
              <a:gd name="adj" fmla="val 534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0063" y="1511379"/>
            <a:ext cx="554117" cy="1058585"/>
          </a:xfrm>
          <a:prstGeom prst="roundRect">
            <a:avLst>
              <a:gd name="adj" fmla="val 7201"/>
            </a:avLst>
          </a:prstGeom>
          <a:solidFill>
            <a:srgbClr val="31136C"/>
          </a:solidFill>
          <a:ln/>
        </p:spPr>
      </p:sp>
      <p:sp>
        <p:nvSpPr>
          <p:cNvPr id="6" name="Text 4"/>
          <p:cNvSpPr/>
          <p:nvPr/>
        </p:nvSpPr>
        <p:spPr>
          <a:xfrm>
            <a:off x="669369" y="1910834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92649" y="1649849"/>
            <a:ext cx="1731764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Science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192649" y="1949410"/>
            <a:ext cx="12799219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Анализ демографических данных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1192649" y="2254210"/>
            <a:ext cx="12799219" cy="177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 баллов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484823" y="2723674"/>
            <a:ext cx="13660755" cy="1089065"/>
          </a:xfrm>
          <a:prstGeom prst="roundRect">
            <a:avLst>
              <a:gd name="adj" fmla="val 534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00063" y="2738914"/>
            <a:ext cx="554117" cy="1058585"/>
          </a:xfrm>
          <a:prstGeom prst="roundRect">
            <a:avLst>
              <a:gd name="adj" fmla="val 7201"/>
            </a:avLst>
          </a:prstGeom>
          <a:solidFill>
            <a:srgbClr val="31136C"/>
          </a:solidFill>
          <a:ln/>
        </p:spPr>
      </p:sp>
      <p:sp>
        <p:nvSpPr>
          <p:cNvPr id="12" name="Text 10"/>
          <p:cNvSpPr/>
          <p:nvPr/>
        </p:nvSpPr>
        <p:spPr>
          <a:xfrm>
            <a:off x="669369" y="3138368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92649" y="2877383"/>
            <a:ext cx="1731764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1192649" y="3176945"/>
            <a:ext cx="12799219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Интерактивная карта инфраструктуры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1192649" y="3481745"/>
            <a:ext cx="12799219" cy="177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 баллов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484823" y="3951208"/>
            <a:ext cx="13660755" cy="1089065"/>
          </a:xfrm>
          <a:prstGeom prst="roundRect">
            <a:avLst>
              <a:gd name="adj" fmla="val 534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00063" y="3966448"/>
            <a:ext cx="554117" cy="1058585"/>
          </a:xfrm>
          <a:prstGeom prst="roundRect">
            <a:avLst>
              <a:gd name="adj" fmla="val 7201"/>
            </a:avLst>
          </a:prstGeom>
          <a:solidFill>
            <a:srgbClr val="31136C"/>
          </a:solidFill>
          <a:ln/>
        </p:spPr>
      </p:sp>
      <p:sp>
        <p:nvSpPr>
          <p:cNvPr id="18" name="Text 16"/>
          <p:cNvSpPr/>
          <p:nvPr/>
        </p:nvSpPr>
        <p:spPr>
          <a:xfrm>
            <a:off x="669369" y="4365903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92649" y="4104918"/>
            <a:ext cx="1731764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Engineering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1192649" y="4404479"/>
            <a:ext cx="12799219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Проект планировки города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1192649" y="4709279"/>
            <a:ext cx="12799219" cy="177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20 баллов</a:t>
            </a:r>
            <a:endParaRPr lang="en-US" sz="850" dirty="0"/>
          </a:p>
        </p:txBody>
      </p:sp>
      <p:sp>
        <p:nvSpPr>
          <p:cNvPr id="22" name="Shape 20"/>
          <p:cNvSpPr/>
          <p:nvPr/>
        </p:nvSpPr>
        <p:spPr>
          <a:xfrm>
            <a:off x="484823" y="5178743"/>
            <a:ext cx="13660755" cy="1089065"/>
          </a:xfrm>
          <a:prstGeom prst="roundRect">
            <a:avLst>
              <a:gd name="adj" fmla="val 534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00063" y="5193983"/>
            <a:ext cx="554117" cy="1058585"/>
          </a:xfrm>
          <a:prstGeom prst="roundRect">
            <a:avLst>
              <a:gd name="adj" fmla="val 7201"/>
            </a:avLst>
          </a:prstGeom>
          <a:solidFill>
            <a:srgbClr val="31136C"/>
          </a:solidFill>
          <a:ln/>
        </p:spPr>
      </p:sp>
      <p:sp>
        <p:nvSpPr>
          <p:cNvPr id="24" name="Text 22"/>
          <p:cNvSpPr/>
          <p:nvPr/>
        </p:nvSpPr>
        <p:spPr>
          <a:xfrm>
            <a:off x="669369" y="5593437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92649" y="5332452"/>
            <a:ext cx="1731764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1192649" y="5632013"/>
            <a:ext cx="12799219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Визуальный коллаж эпохи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1192649" y="5936813"/>
            <a:ext cx="12799219" cy="177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 баллов</a:t>
            </a:r>
            <a:endParaRPr lang="en-US" sz="850" dirty="0"/>
          </a:p>
        </p:txBody>
      </p:sp>
      <p:sp>
        <p:nvSpPr>
          <p:cNvPr id="28" name="Shape 26"/>
          <p:cNvSpPr/>
          <p:nvPr/>
        </p:nvSpPr>
        <p:spPr>
          <a:xfrm>
            <a:off x="484823" y="6406277"/>
            <a:ext cx="13660755" cy="1089065"/>
          </a:xfrm>
          <a:prstGeom prst="roundRect">
            <a:avLst>
              <a:gd name="adj" fmla="val 5343"/>
            </a:avLst>
          </a:prstGeom>
          <a:solidFill>
            <a:srgbClr val="0D0A2C">
              <a:alpha val="95000"/>
            </a:srgbClr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00063" y="6421517"/>
            <a:ext cx="554117" cy="1058585"/>
          </a:xfrm>
          <a:prstGeom prst="roundRect">
            <a:avLst>
              <a:gd name="adj" fmla="val 7201"/>
            </a:avLst>
          </a:prstGeom>
          <a:solidFill>
            <a:srgbClr val="31136C"/>
          </a:solidFill>
          <a:ln/>
        </p:spPr>
      </p:sp>
      <p:sp>
        <p:nvSpPr>
          <p:cNvPr id="30" name="Text 28"/>
          <p:cNvSpPr/>
          <p:nvPr/>
        </p:nvSpPr>
        <p:spPr>
          <a:xfrm>
            <a:off x="669369" y="6820972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92649" y="6559987"/>
            <a:ext cx="1731764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Mathematics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1192649" y="6859548"/>
            <a:ext cx="12799219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Расчеты и диаграммы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1192649" y="7164348"/>
            <a:ext cx="12799219" cy="177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 баллов</a:t>
            </a:r>
            <a:endParaRPr lang="en-US" sz="850" dirty="0"/>
          </a:p>
        </p:txBody>
      </p:sp>
      <p:sp>
        <p:nvSpPr>
          <p:cNvPr id="34" name="Text 32"/>
          <p:cNvSpPr/>
          <p:nvPr/>
        </p:nvSpPr>
        <p:spPr>
          <a:xfrm>
            <a:off x="484823" y="7651194"/>
            <a:ext cx="13660755" cy="177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Всего: 46 баллов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BA66291-CE77-2A7B-79DA-DB0EF51F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180" y="0"/>
            <a:ext cx="14739580" cy="822960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590907"/>
            <a:ext cx="7640003" cy="1350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📚</a:t>
            </a: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Источники информации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8885" y="2270522"/>
            <a:ext cx="322302" cy="322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36581" y="2263854"/>
            <a:ext cx="301644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Основные источники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936581" y="2728436"/>
            <a:ext cx="694182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История Казахстана: учебник для 9 класса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936581" y="3147417"/>
            <a:ext cx="694182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Статистические сборники Казахской ССР (1965-1985)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936581" y="3566398"/>
            <a:ext cx="694182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Исторические карты и административные документы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8885" y="4346615"/>
            <a:ext cx="322302" cy="3223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36581" y="4339947"/>
            <a:ext cx="339875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Справочные материалы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6936581" y="4804529"/>
            <a:ext cx="694182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Демографический ежегодник Казахской ССР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6936581" y="5223510"/>
            <a:ext cx="694182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Народное хозяйство Казахской ССР (1965-1985)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6936581" y="5642491"/>
            <a:ext cx="694182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Архивные материалы по развитию городов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6238399" y="6228040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Веб-проект:</a:t>
            </a: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6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github.com/Krazher220-Ceo/STEAMhistory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238399" y="6813590"/>
            <a:ext cx="7640003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Проект документирует социальные, экономические и демографические изменения в Казахстане периода застоя, используя интеграцию исторического анализа и современных цифровых инструментов.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516</Words>
  <Application>Microsoft Macintosh PowerPoint</Application>
  <PresentationFormat>Произвольный</PresentationFormat>
  <Paragraphs>109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Montserrat</vt:lpstr>
      <vt:lpstr>Heebo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Alikhan Kabduali</cp:lastModifiedBy>
  <cp:revision>2</cp:revision>
  <dcterms:created xsi:type="dcterms:W3CDTF">2025-11-09T17:17:41Z</dcterms:created>
  <dcterms:modified xsi:type="dcterms:W3CDTF">2025-11-09T17:22:48Z</dcterms:modified>
</cp:coreProperties>
</file>